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6"/>
  </p:notesMasterIdLst>
  <p:sldIdLst>
    <p:sldId id="2147474409" r:id="rId5"/>
  </p:sldIdLst>
  <p:sldSz cx="10691813" cy="7559675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0DB84E-A42B-4F42-19F8-F05E5467453C}" name="Spencer, Prue" initials="PS" userId="S::pspencer1@kpmg.com.au::e12ea43d-e0e7-4e14-8c17-8e2e375c9d7a" providerId="AD"/>
  <p188:author id="{CCD1766B-8331-499A-4696-2F1557609AA2}" name="Tang, Chi" initials="CT" userId="S::ctang21@kpmg.com.au::4f9c4af7-aa14-4d41-bc92-73a306fd164b" providerId="AD"/>
  <p188:author id="{696E3B7D-AB20-E1BD-EB06-40D5D47990DD}" name="Tiller, Eboni (Education)" initials="TE(" userId="S::Eboni.Tiller@sa.gov.au::24839fd2-ae00-4489-a476-7a0351f23ae2" providerId="AD"/>
  <p188:author id="{25226E9F-FAE9-9324-C8E5-298A4F274B4D}" name="Aniulis, Ellie (Education)" initials="A(" userId="S::ellie.aniulis@sa.gov.au::4369603f-e619-4f97-97be-60f0660a40d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9294"/>
    <a:srgbClr val="DFDFDF"/>
    <a:srgbClr val="97C8C9"/>
    <a:srgbClr val="E9BF93"/>
    <a:srgbClr val="D48028"/>
    <a:srgbClr val="FEF3E7"/>
    <a:srgbClr val="F7E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5ECBB98-6A9F-4CB9-904C-6557FC763B23}" type="datetimeFigureOut">
              <a:rPr lang="en-AU" smtClean="0"/>
              <a:t>3/03/2025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6838" y="1200150"/>
            <a:ext cx="458152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D63FEEB-0A27-449D-A8E4-9F40EEAD21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00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3FEEB-0A27-449D-A8E4-9F40EEAD219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8134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697" y="781388"/>
            <a:ext cx="4834211" cy="107823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80000"/>
              </a:lnSpc>
              <a:defRPr sz="2545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   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C384C5-CB40-02F2-3016-4DBA1076D8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815" y="3238992"/>
            <a:ext cx="9840873" cy="36558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40000"/>
              </a:lnSpc>
              <a:buNone/>
              <a:defRPr sz="1485">
                <a:solidFill>
                  <a:schemeClr val="accent3"/>
                </a:solidFill>
              </a:defRPr>
            </a:lvl1pPr>
            <a:lvl2pPr marL="0" indent="0">
              <a:buNone/>
              <a:defRPr sz="1485"/>
            </a:lvl2pPr>
            <a:lvl3pPr marL="0" indent="0">
              <a:buNone/>
              <a:defRPr sz="1485"/>
            </a:lvl3pPr>
            <a:lvl4pPr marL="0" indent="0">
              <a:buNone/>
              <a:defRPr sz="1485"/>
            </a:lvl4pPr>
            <a:lvl5pPr marL="0" indent="0">
              <a:buNone/>
              <a:defRPr sz="1485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1">
            <a:extLst>
              <a:ext uri="{FF2B5EF4-FFF2-40B4-BE49-F238E27FC236}">
                <a16:creationId xmlns:a16="http://schemas.microsoft.com/office/drawing/2014/main" id="{97C3AFCD-D3E9-E659-B023-089A3A743D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1700" y="2643784"/>
            <a:ext cx="8305731" cy="3482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909"/>
            </a:lvl1pPr>
            <a:lvl2pPr marL="0" indent="0">
              <a:buNone/>
              <a:defRPr sz="1909"/>
            </a:lvl2pPr>
            <a:lvl3pPr marL="0" indent="0">
              <a:buNone/>
              <a:defRPr sz="1909"/>
            </a:lvl3pPr>
            <a:lvl4pPr marL="0" indent="0">
              <a:buNone/>
              <a:defRPr sz="1909"/>
            </a:lvl4pPr>
            <a:lvl5pPr marL="0" indent="0">
              <a:buNone/>
              <a:defRPr sz="1909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64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76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38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6" r:id="rId2"/>
  </p:sldLayoutIdLst>
  <p:hf hdr="0" ftr="0" dt="0"/>
  <p:txStyles>
    <p:titleStyle>
      <a:lvl1pPr algn="l" defTabSz="986918" rtl="0" eaLnBrk="1" latinLnBrk="0" hangingPunct="1">
        <a:lnSpc>
          <a:spcPct val="90000"/>
        </a:lnSpc>
        <a:spcBef>
          <a:spcPct val="0"/>
        </a:spcBef>
        <a:buNone/>
        <a:defRPr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730" indent="-246730" algn="l" defTabSz="986918" rtl="0" eaLnBrk="1" latinLnBrk="0" hangingPunct="1">
        <a:lnSpc>
          <a:spcPct val="90000"/>
        </a:lnSpc>
        <a:spcBef>
          <a:spcPts val="107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1pPr>
      <a:lvl2pPr marL="740188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590" kern="1200">
          <a:solidFill>
            <a:schemeClr val="tx1"/>
          </a:solidFill>
          <a:latin typeface="+mn-lt"/>
          <a:ea typeface="+mn-ea"/>
          <a:cs typeface="+mn-cs"/>
        </a:defRPr>
      </a:lvl2pPr>
      <a:lvl3pPr marL="1233649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727107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2220566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714026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3207484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700945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4194403" indent="-246730" algn="l" defTabSz="986918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9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8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78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37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96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55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214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74" algn="l" defTabSz="986918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svg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5.sv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DF275274-3C89-6B82-7F73-E7D71FC171E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51323" t="14608" r="294" b="29250"/>
          <a:stretch/>
        </p:blipFill>
        <p:spPr>
          <a:xfrm>
            <a:off x="3972242" y="435809"/>
            <a:ext cx="1298641" cy="1008504"/>
          </a:xfrm>
          <a:prstGeom prst="rect">
            <a:avLst/>
          </a:prstGeom>
          <a:solidFill>
            <a:srgbClr val="2F9294">
              <a:alpha val="10000"/>
            </a:srgbClr>
          </a:solidFill>
          <a:ln>
            <a:solidFill>
              <a:srgbClr val="2F9294"/>
            </a:solidFill>
          </a:ln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9EDE4842-FAC8-80FB-B9FE-D4097A4369C3}"/>
              </a:ext>
            </a:extLst>
          </p:cNvPr>
          <p:cNvSpPr/>
          <p:nvPr/>
        </p:nvSpPr>
        <p:spPr>
          <a:xfrm>
            <a:off x="3961087" y="414037"/>
            <a:ext cx="1321648" cy="1036962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AU" sz="9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BCC7C-4B4A-5D39-160C-FDEF228CDC15}"/>
              </a:ext>
            </a:extLst>
          </p:cNvPr>
          <p:cNvSpPr/>
          <p:nvPr/>
        </p:nvSpPr>
        <p:spPr>
          <a:xfrm>
            <a:off x="0" y="1540557"/>
            <a:ext cx="10691813" cy="1989721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000" b="1" u="sng" dirty="0">
                <a:solidFill>
                  <a:schemeClr val="tx1"/>
                </a:solidFill>
              </a:rPr>
              <a:t>Milestones</a:t>
            </a:r>
          </a:p>
          <a:p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F87C-553C-EFD7-2D10-18EEA3997D60}"/>
              </a:ext>
            </a:extLst>
          </p:cNvPr>
          <p:cNvSpPr/>
          <p:nvPr/>
        </p:nvSpPr>
        <p:spPr>
          <a:xfrm>
            <a:off x="-1" y="0"/>
            <a:ext cx="10691813" cy="319123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tx1"/>
                </a:solidFill>
                <a:highlight>
                  <a:srgbClr val="FFFF00"/>
                </a:highlight>
              </a:rPr>
              <a:t>Your Project Name &amp; Address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6D6ED5-A3FF-82BC-34F4-60C5CAC0CF4E}"/>
              </a:ext>
            </a:extLst>
          </p:cNvPr>
          <p:cNvSpPr/>
          <p:nvPr/>
        </p:nvSpPr>
        <p:spPr>
          <a:xfrm>
            <a:off x="-1" y="414037"/>
            <a:ext cx="2614643" cy="1036962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000" b="1" u="sng" dirty="0">
                <a:solidFill>
                  <a:schemeClr val="tx1"/>
                </a:solidFill>
              </a:rPr>
              <a:t>Stakeholders</a:t>
            </a:r>
          </a:p>
          <a:p>
            <a:endParaRPr lang="en-AU" sz="500" b="1" u="sng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NFP ECEC Provider - </a:t>
            </a: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  <a:p>
            <a:r>
              <a:rPr lang="en-AU" sz="900" dirty="0">
                <a:solidFill>
                  <a:schemeClr val="tx1"/>
                </a:solidFill>
              </a:rPr>
              <a:t>Project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/>
                </a:solidFill>
              </a:rPr>
              <a:t>Project Manager -  </a:t>
            </a: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/>
                </a:solidFill>
              </a:rPr>
              <a:t>Architect - </a:t>
            </a: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/>
                </a:solidFill>
              </a:rPr>
              <a:t>Builder - </a:t>
            </a: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18DDC0-FDAE-6E9E-AF3F-49975990E4BB}"/>
              </a:ext>
            </a:extLst>
          </p:cNvPr>
          <p:cNvSpPr/>
          <p:nvPr/>
        </p:nvSpPr>
        <p:spPr>
          <a:xfrm>
            <a:off x="2706758" y="414037"/>
            <a:ext cx="1165394" cy="1036962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000" b="1" u="sng" dirty="0">
                <a:solidFill>
                  <a:schemeClr val="tx1"/>
                </a:solidFill>
              </a:rPr>
              <a:t>Date of Report</a:t>
            </a:r>
          </a:p>
          <a:p>
            <a:endParaRPr lang="en-AU" sz="1100" b="1" u="sng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DD.MM.YY</a:t>
            </a:r>
          </a:p>
          <a:p>
            <a:endParaRPr lang="en-AU" sz="900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Report #: </a:t>
            </a: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01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B25A84-FA69-6198-72AA-99D4A49FC541}"/>
              </a:ext>
            </a:extLst>
          </p:cNvPr>
          <p:cNvSpPr/>
          <p:nvPr/>
        </p:nvSpPr>
        <p:spPr>
          <a:xfrm>
            <a:off x="-2707" y="3619838"/>
            <a:ext cx="3590859" cy="1493134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000" b="1" u="sng" dirty="0">
                <a:solidFill>
                  <a:schemeClr val="tx1"/>
                </a:solidFill>
              </a:rPr>
              <a:t>Key Changes since previous report</a:t>
            </a:r>
          </a:p>
          <a:p>
            <a:endParaRPr lang="en-AU" sz="1000" b="1" u="sng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Change to scope?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Change to delivery time?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Change to budget?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13AF56-41C5-7745-198E-73318601CB9D}"/>
              </a:ext>
            </a:extLst>
          </p:cNvPr>
          <p:cNvSpPr/>
          <p:nvPr/>
        </p:nvSpPr>
        <p:spPr>
          <a:xfrm>
            <a:off x="-2707" y="5202531"/>
            <a:ext cx="3590859" cy="2357143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100" b="1" u="sng" dirty="0">
                <a:solidFill>
                  <a:schemeClr val="tx1"/>
                </a:solidFill>
              </a:rPr>
              <a:t>Cost</a:t>
            </a:r>
          </a:p>
          <a:p>
            <a:pPr algn="ctr"/>
            <a:endParaRPr lang="en-AU" sz="11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Any concerns: </a:t>
            </a:r>
          </a:p>
          <a:p>
            <a:pPr algn="ctr"/>
            <a:endParaRPr lang="en-AU" sz="900" i="1" dirty="0">
              <a:solidFill>
                <a:schemeClr val="tx1"/>
              </a:solidFill>
            </a:endParaRPr>
          </a:p>
          <a:p>
            <a:pPr algn="ctr"/>
            <a:endParaRPr lang="en-AU" sz="900" i="1" dirty="0">
              <a:solidFill>
                <a:schemeClr val="tx1"/>
              </a:solidFill>
            </a:endParaRP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F2603C-156F-E0ED-652A-B87FAA6A9DB7}"/>
              </a:ext>
            </a:extLst>
          </p:cNvPr>
          <p:cNvSpPr/>
          <p:nvPr/>
        </p:nvSpPr>
        <p:spPr>
          <a:xfrm>
            <a:off x="3665996" y="3619838"/>
            <a:ext cx="3495035" cy="3939836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000" b="1" u="sng" dirty="0">
                <a:solidFill>
                  <a:schemeClr val="tx1"/>
                </a:solidFill>
              </a:rPr>
              <a:t>Project Update</a:t>
            </a:r>
          </a:p>
          <a:p>
            <a:pPr algn="ctr"/>
            <a:endParaRPr lang="en-AU" sz="1100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Done to 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900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In progress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900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Planned work </a:t>
            </a:r>
          </a:p>
          <a:p>
            <a:endParaRPr lang="en-AU" sz="90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B4E716-3EC0-1CD9-0224-D6E50ECBF919}"/>
              </a:ext>
            </a:extLst>
          </p:cNvPr>
          <p:cNvSpPr/>
          <p:nvPr/>
        </p:nvSpPr>
        <p:spPr>
          <a:xfrm>
            <a:off x="7238875" y="3619838"/>
            <a:ext cx="3452938" cy="3939836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1000" b="1" u="sng" dirty="0">
                <a:solidFill>
                  <a:schemeClr val="tx1"/>
                </a:solidFill>
              </a:rPr>
              <a:t>Risks</a:t>
            </a:r>
          </a:p>
          <a:p>
            <a:pPr algn="ctr"/>
            <a:r>
              <a:rPr lang="en-AU" sz="900" i="1" dirty="0">
                <a:solidFill>
                  <a:schemeClr val="tx1"/>
                </a:solidFill>
              </a:rPr>
              <a:t>Key risks and mitigations in place (examples listed below)</a:t>
            </a:r>
          </a:p>
          <a:p>
            <a:pPr algn="ctr"/>
            <a:endParaRPr lang="en-AU" sz="900" i="1" dirty="0">
              <a:solidFill>
                <a:schemeClr val="tx1"/>
              </a:solidFill>
            </a:endParaRPr>
          </a:p>
          <a:p>
            <a:pPr algn="ctr"/>
            <a:endParaRPr lang="en-AU" sz="900" i="1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AU" sz="900" b="1" i="1" dirty="0">
                <a:solidFill>
                  <a:schemeClr val="tx1"/>
                </a:solidFill>
                <a:highlight>
                  <a:srgbClr val="FFFF00"/>
                </a:highlight>
              </a:rPr>
              <a:t>Risk</a:t>
            </a: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: Unsuitable ground. </a:t>
            </a:r>
            <a:r>
              <a:rPr lang="en-AU" sz="900" b="1" i="1" dirty="0">
                <a:solidFill>
                  <a:schemeClr val="tx1"/>
                </a:solidFill>
                <a:highlight>
                  <a:srgbClr val="FFFF00"/>
                </a:highlight>
              </a:rPr>
              <a:t>Mitigation</a:t>
            </a: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: Geotech investigation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AU" sz="900" b="1" i="1" dirty="0">
                <a:solidFill>
                  <a:schemeClr val="tx1"/>
                </a:solidFill>
                <a:highlight>
                  <a:srgbClr val="FFFF00"/>
                </a:highlight>
              </a:rPr>
              <a:t>Risk</a:t>
            </a: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: Nowhere to relocate children. </a:t>
            </a:r>
            <a:r>
              <a:rPr lang="en-AU" sz="900" b="1" i="1" dirty="0">
                <a:solidFill>
                  <a:schemeClr val="tx1"/>
                </a:solidFill>
                <a:highlight>
                  <a:srgbClr val="FFFF00"/>
                </a:highlight>
              </a:rPr>
              <a:t>Mitigation</a:t>
            </a: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: stage construction to avoid concurrent disruption. 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AU" sz="900" i="1" dirty="0" err="1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  <a:endParaRPr lang="en-AU" sz="900" i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AU" sz="900" i="1" dirty="0" err="1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  <a:endParaRPr lang="en-AU" sz="900" i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AU" sz="900" i="1" dirty="0">
                <a:solidFill>
                  <a:schemeClr val="tx1"/>
                </a:solidFill>
                <a:highlight>
                  <a:srgbClr val="FFFF00"/>
                </a:highlight>
              </a:rPr>
              <a:t>xxx</a:t>
            </a:r>
          </a:p>
          <a:p>
            <a:pPr algn="ctr"/>
            <a:endParaRPr lang="en-AU" sz="900" i="1" dirty="0">
              <a:solidFill>
                <a:schemeClr val="tx1"/>
              </a:solidFill>
            </a:endParaRPr>
          </a:p>
          <a:p>
            <a:pPr algn="ctr"/>
            <a:endParaRPr lang="en-AU" sz="11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70387E-62FC-6F0C-8843-AABA0D44482C}"/>
              </a:ext>
            </a:extLst>
          </p:cNvPr>
          <p:cNvSpPr/>
          <p:nvPr/>
        </p:nvSpPr>
        <p:spPr>
          <a:xfrm>
            <a:off x="5359817" y="414037"/>
            <a:ext cx="5331996" cy="1036962"/>
          </a:xfrm>
          <a:prstGeom prst="rect">
            <a:avLst/>
          </a:prstGeom>
          <a:noFill/>
          <a:ln>
            <a:solidFill>
              <a:srgbClr val="2F92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000" b="1" u="sng" dirty="0">
                <a:solidFill>
                  <a:schemeClr val="tx1"/>
                </a:solidFill>
              </a:rPr>
              <a:t>Project Health Check</a:t>
            </a:r>
            <a:r>
              <a:rPr lang="en-AU" sz="900" b="1" dirty="0">
                <a:solidFill>
                  <a:schemeClr val="tx1"/>
                </a:solidFill>
              </a:rPr>
              <a:t>						</a:t>
            </a:r>
          </a:p>
          <a:p>
            <a:pPr algn="r"/>
            <a:r>
              <a:rPr lang="en-AU" sz="900" b="1" dirty="0">
                <a:solidFill>
                  <a:schemeClr val="tx1"/>
                </a:solidFill>
              </a:rPr>
              <a:t> </a:t>
            </a:r>
          </a:p>
          <a:p>
            <a:endParaRPr lang="en-AU" sz="900" dirty="0">
              <a:solidFill>
                <a:schemeClr val="tx1"/>
              </a:solidFill>
            </a:endParaRPr>
          </a:p>
          <a:p>
            <a:endParaRPr lang="en-AU" sz="900" dirty="0">
              <a:solidFill>
                <a:schemeClr val="tx1"/>
              </a:solidFill>
            </a:endParaRPr>
          </a:p>
          <a:p>
            <a:r>
              <a:rPr lang="en-AU" sz="900" dirty="0">
                <a:solidFill>
                  <a:schemeClr val="tx1"/>
                </a:solidFill>
              </a:rPr>
              <a:t>	   					        		</a:t>
            </a:r>
          </a:p>
          <a:p>
            <a:endParaRPr lang="en-AU" sz="9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84D0F3-7DD0-C371-10E2-669FEB1F0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221041"/>
              </p:ext>
            </p:extLst>
          </p:nvPr>
        </p:nvGraphicFramePr>
        <p:xfrm>
          <a:off x="88105" y="5448627"/>
          <a:ext cx="3409234" cy="99026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04617">
                  <a:extLst>
                    <a:ext uri="{9D8B030D-6E8A-4147-A177-3AD203B41FA5}">
                      <a16:colId xmlns:a16="http://schemas.microsoft.com/office/drawing/2014/main" val="55564623"/>
                    </a:ext>
                  </a:extLst>
                </a:gridCol>
                <a:gridCol w="1704617">
                  <a:extLst>
                    <a:ext uri="{9D8B030D-6E8A-4147-A177-3AD203B41FA5}">
                      <a16:colId xmlns:a16="http://schemas.microsoft.com/office/drawing/2014/main" val="1320479626"/>
                    </a:ext>
                  </a:extLst>
                </a:gridCol>
              </a:tblGrid>
              <a:tr h="2475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Budget:</a:t>
                      </a:r>
                      <a:endParaRPr kumimoji="0" lang="en-AU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56858" marR="56858" marT="28429" marB="28429"/>
                </a:tc>
                <a:tc>
                  <a:txBody>
                    <a:bodyPr/>
                    <a:lstStyle/>
                    <a:p>
                      <a:r>
                        <a:rPr lang="en-AU" sz="900">
                          <a:highlight>
                            <a:srgbClr val="FFFF00"/>
                          </a:highlight>
                        </a:rPr>
                        <a:t>xx</a:t>
                      </a:r>
                    </a:p>
                  </a:txBody>
                  <a:tcPr marL="56858" marR="56858" marT="28429" marB="28429"/>
                </a:tc>
                <a:extLst>
                  <a:ext uri="{0D108BD9-81ED-4DB2-BD59-A6C34878D82A}">
                    <a16:rowId xmlns:a16="http://schemas.microsoft.com/office/drawing/2014/main" val="1418962955"/>
                  </a:ext>
                </a:extLst>
              </a:tr>
              <a:tr h="2475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Committed to Date: </a:t>
                      </a:r>
                      <a:endParaRPr kumimoji="0" lang="en-A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56858" marR="56858" marT="28429" marB="28429"/>
                </a:tc>
                <a:tc>
                  <a:txBody>
                    <a:bodyPr/>
                    <a:lstStyle/>
                    <a:p>
                      <a:r>
                        <a:rPr lang="en-AU" sz="900">
                          <a:highlight>
                            <a:srgbClr val="FFFF00"/>
                          </a:highlight>
                        </a:rPr>
                        <a:t>xx</a:t>
                      </a:r>
                    </a:p>
                  </a:txBody>
                  <a:tcPr marL="56858" marR="56858" marT="28429" marB="28429"/>
                </a:tc>
                <a:extLst>
                  <a:ext uri="{0D108BD9-81ED-4DB2-BD59-A6C34878D82A}">
                    <a16:rowId xmlns:a16="http://schemas.microsoft.com/office/drawing/2014/main" val="3157907105"/>
                  </a:ext>
                </a:extLst>
              </a:tr>
              <a:tr h="2475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Project Total Cost:</a:t>
                      </a:r>
                      <a:endParaRPr kumimoji="0" lang="en-A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56858" marR="56858" marT="28429" marB="28429"/>
                </a:tc>
                <a:tc>
                  <a:txBody>
                    <a:bodyPr/>
                    <a:lstStyle/>
                    <a:p>
                      <a:r>
                        <a:rPr lang="en-AU" sz="900">
                          <a:highlight>
                            <a:srgbClr val="FFFF00"/>
                          </a:highlight>
                        </a:rPr>
                        <a:t>xx</a:t>
                      </a:r>
                    </a:p>
                  </a:txBody>
                  <a:tcPr marL="56858" marR="56858" marT="28429" marB="28429"/>
                </a:tc>
                <a:extLst>
                  <a:ext uri="{0D108BD9-81ED-4DB2-BD59-A6C34878D82A}">
                    <a16:rowId xmlns:a16="http://schemas.microsoft.com/office/drawing/2014/main" val="1149019017"/>
                  </a:ext>
                </a:extLst>
              </a:tr>
              <a:tr h="2475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Paid to Date: </a:t>
                      </a:r>
                      <a:endParaRPr kumimoji="0" lang="en-A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56858" marR="56858" marT="28429" marB="28429"/>
                </a:tc>
                <a:tc>
                  <a:txBody>
                    <a:bodyPr/>
                    <a:lstStyle/>
                    <a:p>
                      <a:r>
                        <a:rPr lang="en-AU" sz="900" dirty="0">
                          <a:highlight>
                            <a:srgbClr val="FFFF00"/>
                          </a:highlight>
                        </a:rPr>
                        <a:t>xx</a:t>
                      </a:r>
                    </a:p>
                  </a:txBody>
                  <a:tcPr marL="56858" marR="56858" marT="28429" marB="28429"/>
                </a:tc>
                <a:extLst>
                  <a:ext uri="{0D108BD9-81ED-4DB2-BD59-A6C34878D82A}">
                    <a16:rowId xmlns:a16="http://schemas.microsoft.com/office/drawing/2014/main" val="1703205437"/>
                  </a:ext>
                </a:extLst>
              </a:tr>
            </a:tbl>
          </a:graphicData>
        </a:graphic>
      </p:graphicFrame>
      <p:sp>
        <p:nvSpPr>
          <p:cNvPr id="4" name="Circle: Hollow 3">
            <a:extLst>
              <a:ext uri="{FF2B5EF4-FFF2-40B4-BE49-F238E27FC236}">
                <a16:creationId xmlns:a16="http://schemas.microsoft.com/office/drawing/2014/main" id="{7C473A05-70CA-F630-75CC-AEBBE05BCEEF}"/>
              </a:ext>
            </a:extLst>
          </p:cNvPr>
          <p:cNvSpPr/>
          <p:nvPr/>
        </p:nvSpPr>
        <p:spPr>
          <a:xfrm>
            <a:off x="9479284" y="658649"/>
            <a:ext cx="141077" cy="141077"/>
          </a:xfrm>
          <a:prstGeom prst="donut">
            <a:avLst>
              <a:gd name="adj" fmla="val 15411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F2EF44-8030-9718-07E2-DE89ADE4B0B6}"/>
              </a:ext>
            </a:extLst>
          </p:cNvPr>
          <p:cNvSpPr txBox="1"/>
          <p:nvPr/>
        </p:nvSpPr>
        <p:spPr>
          <a:xfrm>
            <a:off x="9603932" y="610589"/>
            <a:ext cx="75379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900">
                <a:solidFill>
                  <a:schemeClr val="tx1"/>
                </a:solidFill>
              </a:rPr>
              <a:t>On Track</a:t>
            </a:r>
            <a:endParaRPr lang="en-AU" sz="9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F36947-7CFD-7B44-D70E-720E3C42C08C}"/>
              </a:ext>
            </a:extLst>
          </p:cNvPr>
          <p:cNvSpPr txBox="1"/>
          <p:nvPr/>
        </p:nvSpPr>
        <p:spPr>
          <a:xfrm>
            <a:off x="9603932" y="856001"/>
            <a:ext cx="105541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900">
                <a:solidFill>
                  <a:schemeClr val="tx1"/>
                </a:solidFill>
              </a:rPr>
              <a:t>Some concerns</a:t>
            </a:r>
            <a:endParaRPr lang="en-AU" sz="9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CA313E-2807-ACAE-C6F8-51B3872927F4}"/>
              </a:ext>
            </a:extLst>
          </p:cNvPr>
          <p:cNvSpPr txBox="1"/>
          <p:nvPr/>
        </p:nvSpPr>
        <p:spPr>
          <a:xfrm>
            <a:off x="9603932" y="1094876"/>
            <a:ext cx="105541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900">
                <a:solidFill>
                  <a:schemeClr val="tx1"/>
                </a:solidFill>
              </a:rPr>
              <a:t>Major issues</a:t>
            </a:r>
            <a:endParaRPr lang="en-AU" sz="9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F36C5C-6680-B3F6-0705-5F55E5C089C4}"/>
              </a:ext>
            </a:extLst>
          </p:cNvPr>
          <p:cNvSpPr txBox="1"/>
          <p:nvPr/>
        </p:nvSpPr>
        <p:spPr>
          <a:xfrm>
            <a:off x="9603932" y="415097"/>
            <a:ext cx="75379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900">
                <a:solidFill>
                  <a:schemeClr val="tx1"/>
                </a:solidFill>
              </a:rPr>
              <a:t>LEGEND</a:t>
            </a:r>
            <a:endParaRPr lang="en-AU" sz="90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4A99B13-9815-24C3-AA23-BA3B95D740F8}"/>
              </a:ext>
            </a:extLst>
          </p:cNvPr>
          <p:cNvGrpSpPr/>
          <p:nvPr/>
        </p:nvGrpSpPr>
        <p:grpSpPr>
          <a:xfrm>
            <a:off x="5711432" y="671558"/>
            <a:ext cx="614832" cy="596915"/>
            <a:chOff x="5711432" y="687271"/>
            <a:chExt cx="614832" cy="596915"/>
          </a:xfrm>
        </p:grpSpPr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087B2D8F-03C1-4319-1EC1-2C5C15150754}"/>
                </a:ext>
              </a:extLst>
            </p:cNvPr>
            <p:cNvSpPr/>
            <p:nvPr/>
          </p:nvSpPr>
          <p:spPr>
            <a:xfrm>
              <a:off x="5711432" y="687271"/>
              <a:ext cx="596915" cy="596915"/>
            </a:xfrm>
            <a:prstGeom prst="donut">
              <a:avLst>
                <a:gd name="adj" fmla="val 732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DC9E144-1088-AA77-9CAF-FF82FA932D74}"/>
                </a:ext>
              </a:extLst>
            </p:cNvPr>
            <p:cNvSpPr txBox="1"/>
            <p:nvPr/>
          </p:nvSpPr>
          <p:spPr>
            <a:xfrm>
              <a:off x="5729349" y="863948"/>
              <a:ext cx="596915" cy="23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900">
                  <a:solidFill>
                    <a:schemeClr val="tx1"/>
                  </a:solidFill>
                </a:rPr>
                <a:t>SCOPE</a:t>
              </a:r>
              <a:endParaRPr lang="en-AU" sz="9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B0835F7-5146-81AA-964E-FA551B426569}"/>
              </a:ext>
            </a:extLst>
          </p:cNvPr>
          <p:cNvGrpSpPr/>
          <p:nvPr/>
        </p:nvGrpSpPr>
        <p:grpSpPr>
          <a:xfrm>
            <a:off x="6531768" y="671558"/>
            <a:ext cx="669949" cy="596915"/>
            <a:chOff x="6520750" y="672959"/>
            <a:chExt cx="669949" cy="596915"/>
          </a:xfrm>
        </p:grpSpPr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336D00AB-8C40-2900-9112-CC3164870D49}"/>
                </a:ext>
              </a:extLst>
            </p:cNvPr>
            <p:cNvSpPr/>
            <p:nvPr/>
          </p:nvSpPr>
          <p:spPr>
            <a:xfrm>
              <a:off x="6520750" y="672959"/>
              <a:ext cx="596915" cy="596915"/>
            </a:xfrm>
            <a:prstGeom prst="donut">
              <a:avLst>
                <a:gd name="adj" fmla="val 732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4448A5D-3357-CFB0-9BA4-80A2D19DEAE8}"/>
                </a:ext>
              </a:extLst>
            </p:cNvPr>
            <p:cNvSpPr txBox="1"/>
            <p:nvPr/>
          </p:nvSpPr>
          <p:spPr>
            <a:xfrm>
              <a:off x="6593784" y="856001"/>
              <a:ext cx="596915" cy="23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900">
                  <a:solidFill>
                    <a:schemeClr val="tx1"/>
                  </a:solidFill>
                </a:rPr>
                <a:t>TIME</a:t>
              </a:r>
              <a:endParaRPr lang="en-AU" sz="90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2A97D39-088F-E7C8-2301-06896AB36837}"/>
              </a:ext>
            </a:extLst>
          </p:cNvPr>
          <p:cNvGrpSpPr/>
          <p:nvPr/>
        </p:nvGrpSpPr>
        <p:grpSpPr>
          <a:xfrm>
            <a:off x="7407221" y="671558"/>
            <a:ext cx="669949" cy="596915"/>
            <a:chOff x="7274366" y="683800"/>
            <a:chExt cx="669949" cy="596915"/>
          </a:xfrm>
        </p:grpSpPr>
        <p:sp>
          <p:nvSpPr>
            <p:cNvPr id="43" name="Circle: Hollow 42">
              <a:extLst>
                <a:ext uri="{FF2B5EF4-FFF2-40B4-BE49-F238E27FC236}">
                  <a16:creationId xmlns:a16="http://schemas.microsoft.com/office/drawing/2014/main" id="{9FDE6DFF-A85D-CE15-8F3A-F666945784B4}"/>
                </a:ext>
              </a:extLst>
            </p:cNvPr>
            <p:cNvSpPr/>
            <p:nvPr/>
          </p:nvSpPr>
          <p:spPr>
            <a:xfrm>
              <a:off x="7274366" y="683800"/>
              <a:ext cx="596915" cy="596915"/>
            </a:xfrm>
            <a:prstGeom prst="donut">
              <a:avLst>
                <a:gd name="adj" fmla="val 732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F0DD8FA-6406-332B-6ED6-3C4CD620D4A4}"/>
                </a:ext>
              </a:extLst>
            </p:cNvPr>
            <p:cNvSpPr txBox="1"/>
            <p:nvPr/>
          </p:nvSpPr>
          <p:spPr>
            <a:xfrm>
              <a:off x="7347400" y="866842"/>
              <a:ext cx="596915" cy="23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900">
                  <a:solidFill>
                    <a:schemeClr val="tx1"/>
                  </a:solidFill>
                </a:rPr>
                <a:t>COST</a:t>
              </a:r>
              <a:endParaRPr lang="en-AU" sz="9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97FE30B-B61A-8A97-DCAF-E71149CFD55F}"/>
              </a:ext>
            </a:extLst>
          </p:cNvPr>
          <p:cNvGrpSpPr/>
          <p:nvPr/>
        </p:nvGrpSpPr>
        <p:grpSpPr>
          <a:xfrm>
            <a:off x="8282674" y="671558"/>
            <a:ext cx="669949" cy="596915"/>
            <a:chOff x="8282674" y="671558"/>
            <a:chExt cx="669949" cy="596915"/>
          </a:xfrm>
        </p:grpSpPr>
        <p:sp>
          <p:nvSpPr>
            <p:cNvPr id="47" name="Circle: Hollow 46">
              <a:extLst>
                <a:ext uri="{FF2B5EF4-FFF2-40B4-BE49-F238E27FC236}">
                  <a16:creationId xmlns:a16="http://schemas.microsoft.com/office/drawing/2014/main" id="{3F59C6A7-1295-FE23-00B0-3F0B98E1C8AA}"/>
                </a:ext>
              </a:extLst>
            </p:cNvPr>
            <p:cNvSpPr/>
            <p:nvPr/>
          </p:nvSpPr>
          <p:spPr>
            <a:xfrm>
              <a:off x="8282674" y="671558"/>
              <a:ext cx="596915" cy="596915"/>
            </a:xfrm>
            <a:prstGeom prst="donut">
              <a:avLst>
                <a:gd name="adj" fmla="val 7323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886D9A8-7A4A-F07F-3D0D-6C7F6DCDD967}"/>
                </a:ext>
              </a:extLst>
            </p:cNvPr>
            <p:cNvSpPr txBox="1"/>
            <p:nvPr/>
          </p:nvSpPr>
          <p:spPr>
            <a:xfrm>
              <a:off x="8355708" y="854600"/>
              <a:ext cx="596915" cy="23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900">
                  <a:solidFill>
                    <a:schemeClr val="tx1"/>
                  </a:solidFill>
                </a:rPr>
                <a:t>RISK</a:t>
              </a:r>
              <a:endParaRPr lang="en-AU" sz="900"/>
            </a:p>
          </p:txBody>
        </p:sp>
      </p:grpSp>
      <p:sp>
        <p:nvSpPr>
          <p:cNvPr id="59" name="Circle: Hollow 58">
            <a:extLst>
              <a:ext uri="{FF2B5EF4-FFF2-40B4-BE49-F238E27FC236}">
                <a16:creationId xmlns:a16="http://schemas.microsoft.com/office/drawing/2014/main" id="{0D62AB38-5BDB-5EE2-AA1C-D97DD762C57D}"/>
              </a:ext>
            </a:extLst>
          </p:cNvPr>
          <p:cNvSpPr/>
          <p:nvPr/>
        </p:nvSpPr>
        <p:spPr>
          <a:xfrm>
            <a:off x="9479283" y="900879"/>
            <a:ext cx="141077" cy="141077"/>
          </a:xfrm>
          <a:prstGeom prst="donut">
            <a:avLst>
              <a:gd name="adj" fmla="val 15411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Circle: Hollow 59">
            <a:extLst>
              <a:ext uri="{FF2B5EF4-FFF2-40B4-BE49-F238E27FC236}">
                <a16:creationId xmlns:a16="http://schemas.microsoft.com/office/drawing/2014/main" id="{DBFF67CE-351D-A4C4-DA72-204816A606BA}"/>
              </a:ext>
            </a:extLst>
          </p:cNvPr>
          <p:cNvSpPr/>
          <p:nvPr/>
        </p:nvSpPr>
        <p:spPr>
          <a:xfrm>
            <a:off x="9482015" y="1142308"/>
            <a:ext cx="141077" cy="141077"/>
          </a:xfrm>
          <a:prstGeom prst="donut">
            <a:avLst>
              <a:gd name="adj" fmla="val 1541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58E48D-5158-EC61-8D63-AD372C81BBF2}"/>
              </a:ext>
            </a:extLst>
          </p:cNvPr>
          <p:cNvGrpSpPr/>
          <p:nvPr/>
        </p:nvGrpSpPr>
        <p:grpSpPr>
          <a:xfrm>
            <a:off x="182796" y="1956484"/>
            <a:ext cx="8769827" cy="1416426"/>
            <a:chOff x="182797" y="1851920"/>
            <a:chExt cx="10319370" cy="1520989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A59799F4-0249-4EDF-0377-53A88A91EEDA}"/>
                </a:ext>
              </a:extLst>
            </p:cNvPr>
            <p:cNvSpPr/>
            <p:nvPr/>
          </p:nvSpPr>
          <p:spPr>
            <a:xfrm rot="18585802">
              <a:off x="910911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 dirty="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A8FADA59-45C6-9D1E-8C70-74D73A49647F}"/>
                </a:ext>
              </a:extLst>
            </p:cNvPr>
            <p:cNvSpPr/>
            <p:nvPr/>
          </p:nvSpPr>
          <p:spPr>
            <a:xfrm rot="18585802">
              <a:off x="1289279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599F7D27-E263-0DF6-7AEA-DBE76BCD61C7}"/>
                </a:ext>
              </a:extLst>
            </p:cNvPr>
            <p:cNvSpPr/>
            <p:nvPr/>
          </p:nvSpPr>
          <p:spPr>
            <a:xfrm rot="18585802">
              <a:off x="2170706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5FEA1686-C22F-C65F-DE62-3C0AC6DB8562}"/>
                </a:ext>
              </a:extLst>
            </p:cNvPr>
            <p:cNvSpPr/>
            <p:nvPr/>
          </p:nvSpPr>
          <p:spPr>
            <a:xfrm rot="18585802">
              <a:off x="9492015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65762E27-8A71-AF05-11F3-0D886107F014}"/>
                </a:ext>
              </a:extLst>
            </p:cNvPr>
            <p:cNvSpPr/>
            <p:nvPr/>
          </p:nvSpPr>
          <p:spPr>
            <a:xfrm rot="18585802">
              <a:off x="3094558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B7D2A86C-D236-655B-9B34-DC263DBBFF53}"/>
                </a:ext>
              </a:extLst>
            </p:cNvPr>
            <p:cNvSpPr/>
            <p:nvPr/>
          </p:nvSpPr>
          <p:spPr>
            <a:xfrm rot="18585802">
              <a:off x="3474156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666A33AD-7B86-D3C7-CF08-2FF93C7342FF}"/>
                </a:ext>
              </a:extLst>
            </p:cNvPr>
            <p:cNvSpPr/>
            <p:nvPr/>
          </p:nvSpPr>
          <p:spPr>
            <a:xfrm rot="18585802">
              <a:off x="3836753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0C328322-6570-F269-4E19-49ADA1B0B2C4}"/>
                </a:ext>
              </a:extLst>
            </p:cNvPr>
            <p:cNvSpPr/>
            <p:nvPr/>
          </p:nvSpPr>
          <p:spPr>
            <a:xfrm rot="18585802">
              <a:off x="4234247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B18D5B8E-A7B5-D784-9B42-6AB46EE0A81F}"/>
                </a:ext>
              </a:extLst>
            </p:cNvPr>
            <p:cNvSpPr/>
            <p:nvPr/>
          </p:nvSpPr>
          <p:spPr>
            <a:xfrm rot="18585802">
              <a:off x="4650313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27D25912-31D7-0089-316D-98D5C4D972F5}"/>
                </a:ext>
              </a:extLst>
            </p:cNvPr>
            <p:cNvSpPr/>
            <p:nvPr/>
          </p:nvSpPr>
          <p:spPr>
            <a:xfrm rot="18585802">
              <a:off x="6681517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C6241916-F95B-70B8-8C0B-21BEA5C602DF}"/>
                </a:ext>
              </a:extLst>
            </p:cNvPr>
            <p:cNvSpPr/>
            <p:nvPr/>
          </p:nvSpPr>
          <p:spPr>
            <a:xfrm rot="18585802">
              <a:off x="8456096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49AF6610-F16B-63BC-0500-A1A79BCBFF6A}"/>
                </a:ext>
              </a:extLst>
            </p:cNvPr>
            <p:cNvSpPr/>
            <p:nvPr/>
          </p:nvSpPr>
          <p:spPr>
            <a:xfrm rot="18585802">
              <a:off x="10005830" y="2108738"/>
              <a:ext cx="753155" cy="239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 dirty="0">
                  <a:solidFill>
                    <a:schemeClr val="tx1"/>
                  </a:solidFill>
                  <a:highlight>
                    <a:srgbClr val="FFFF00"/>
                  </a:highlight>
                </a:rPr>
                <a:t>DD.MM.YY</a:t>
              </a:r>
            </a:p>
          </p:txBody>
        </p:sp>
        <p:sp>
          <p:nvSpPr>
            <p:cNvPr id="76" name="Rectangle: Top Corners Rounded 75">
              <a:extLst>
                <a:ext uri="{FF2B5EF4-FFF2-40B4-BE49-F238E27FC236}">
                  <a16:creationId xmlns:a16="http://schemas.microsoft.com/office/drawing/2014/main" id="{3AE00B95-4290-60EA-C879-29AB65B7EA98}"/>
                </a:ext>
              </a:extLst>
            </p:cNvPr>
            <p:cNvSpPr/>
            <p:nvPr/>
          </p:nvSpPr>
          <p:spPr>
            <a:xfrm rot="10800000">
              <a:off x="1420829" y="3060489"/>
              <a:ext cx="2805730" cy="312419"/>
            </a:xfrm>
            <a:prstGeom prst="round2SameRect">
              <a:avLst>
                <a:gd name="adj1" fmla="val 13897"/>
                <a:gd name="adj2" fmla="val 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AU" b="1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92965CC-C2E8-BBE8-DF3A-38CFF90C6B27}"/>
                </a:ext>
              </a:extLst>
            </p:cNvPr>
            <p:cNvCxnSpPr>
              <a:cxnSpLocks/>
            </p:cNvCxnSpPr>
            <p:nvPr/>
          </p:nvCxnSpPr>
          <p:spPr>
            <a:xfrm>
              <a:off x="257294" y="2644772"/>
              <a:ext cx="101441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3BD563C-165E-EC42-0F2F-253273894016}"/>
                </a:ext>
              </a:extLst>
            </p:cNvPr>
            <p:cNvGrpSpPr/>
            <p:nvPr/>
          </p:nvGrpSpPr>
          <p:grpSpPr>
            <a:xfrm>
              <a:off x="182797" y="3060489"/>
              <a:ext cx="1102440" cy="312420"/>
              <a:chOff x="842679" y="2021449"/>
              <a:chExt cx="1102440" cy="312420"/>
            </a:xfrm>
          </p:grpSpPr>
          <p:pic>
            <p:nvPicPr>
              <p:cNvPr id="64" name="Graphic 63">
                <a:extLst>
                  <a:ext uri="{FF2B5EF4-FFF2-40B4-BE49-F238E27FC236}">
                    <a16:creationId xmlns:a16="http://schemas.microsoft.com/office/drawing/2014/main" id="{0AD7CBEC-7685-AC7D-B074-4AC4673E9E7C}"/>
                  </a:ext>
                </a:extLst>
              </p:cNvPr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707124" y="2079770"/>
                <a:ext cx="210407" cy="210407"/>
              </a:xfrm>
              <a:prstGeom prst="rect">
                <a:avLst/>
              </a:prstGeom>
            </p:spPr>
          </p:pic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B964AAD5-7A56-E06E-FD82-B0361EE95DA6}"/>
                  </a:ext>
                </a:extLst>
              </p:cNvPr>
              <p:cNvGrpSpPr/>
              <p:nvPr/>
            </p:nvGrpSpPr>
            <p:grpSpPr>
              <a:xfrm>
                <a:off x="842679" y="2021449"/>
                <a:ext cx="1102440" cy="312420"/>
                <a:chOff x="842679" y="2021449"/>
                <a:chExt cx="1102440" cy="312420"/>
              </a:xfrm>
            </p:grpSpPr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E6587330-C4BF-6472-79C4-7EE3257A6DFB}"/>
                    </a:ext>
                  </a:extLst>
                </p:cNvPr>
                <p:cNvSpPr/>
                <p:nvPr/>
              </p:nvSpPr>
              <p:spPr>
                <a:xfrm>
                  <a:off x="1109964" y="2125944"/>
                  <a:ext cx="584707" cy="14424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/>
                <a:p>
                  <a:r>
                    <a:rPr lang="en-AU" sz="1200" b="1" dirty="0">
                      <a:solidFill>
                        <a:schemeClr val="accent5">
                          <a:lumMod val="90000"/>
                          <a:lumOff val="10000"/>
                        </a:schemeClr>
                      </a:solidFill>
                      <a:latin typeface="Arial Black" panose="020B0A04020102020204" pitchFamily="34" charset="0"/>
                    </a:rPr>
                    <a:t>PLAN</a:t>
                  </a:r>
                </a:p>
              </p:txBody>
            </p:sp>
            <p:sp>
              <p:nvSpPr>
                <p:cNvPr id="67" name="Isosceles Triangle 66">
                  <a:extLst>
                    <a:ext uri="{FF2B5EF4-FFF2-40B4-BE49-F238E27FC236}">
                      <a16:creationId xmlns:a16="http://schemas.microsoft.com/office/drawing/2014/main" id="{DB04A80F-4FB3-626A-CD49-A8366A1DE1AE}"/>
                    </a:ext>
                  </a:extLst>
                </p:cNvPr>
                <p:cNvSpPr/>
                <p:nvPr/>
              </p:nvSpPr>
              <p:spPr>
                <a:xfrm rot="5400000">
                  <a:off x="905681" y="2100677"/>
                  <a:ext cx="166688" cy="143697"/>
                </a:xfrm>
                <a:prstGeom prst="triangle">
                  <a:avLst/>
                </a:prstGeom>
                <a:solidFill>
                  <a:schemeClr val="accent5">
                    <a:lumMod val="90000"/>
                    <a:lumOff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>
                    <a:solidFill>
                      <a:schemeClr val="accent5">
                        <a:lumMod val="25000"/>
                        <a:lumOff val="75000"/>
                      </a:schemeClr>
                    </a:solidFill>
                  </a:endParaRPr>
                </a:p>
              </p:txBody>
            </p:sp>
            <p:sp>
              <p:nvSpPr>
                <p:cNvPr id="69" name="Rectangle: Top Corners Rounded 68">
                  <a:extLst>
                    <a:ext uri="{FF2B5EF4-FFF2-40B4-BE49-F238E27FC236}">
                      <a16:creationId xmlns:a16="http://schemas.microsoft.com/office/drawing/2014/main" id="{B4C7DE38-DC6B-1FF9-7669-0A68DD8DD1AB}"/>
                    </a:ext>
                  </a:extLst>
                </p:cNvPr>
                <p:cNvSpPr/>
                <p:nvPr/>
              </p:nvSpPr>
              <p:spPr>
                <a:xfrm rot="10800000">
                  <a:off x="842679" y="2021449"/>
                  <a:ext cx="1102440" cy="312420"/>
                </a:xfrm>
                <a:prstGeom prst="round2SameRect">
                  <a:avLst>
                    <a:gd name="adj1" fmla="val 13897"/>
                    <a:gd name="adj2" fmla="val 0"/>
                  </a:avLst>
                </a:prstGeom>
                <a:solidFill>
                  <a:schemeClr val="accent5">
                    <a:lumMod val="75000"/>
                    <a:lumOff val="25000"/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AU" sz="1050" b="1" dirty="0"/>
                </a:p>
              </p:txBody>
            </p:sp>
          </p:grpSp>
        </p:grpSp>
        <p:pic>
          <p:nvPicPr>
            <p:cNvPr id="73" name="Graphic 160">
              <a:extLst>
                <a:ext uri="{FF2B5EF4-FFF2-40B4-BE49-F238E27FC236}">
                  <a16:creationId xmlns:a16="http://schemas.microsoft.com/office/drawing/2014/main" id="{74D7984B-66EE-BF75-7143-7B8356271A4C}"/>
                </a:ext>
              </a:extLst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3859879" y="3116057"/>
              <a:ext cx="216744" cy="216744"/>
            </a:xfrm>
            <a:prstGeom prst="rect">
              <a:avLst/>
            </a:prstGeom>
          </p:spPr>
        </p:pic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C2405F21-1935-1614-7EBD-F1A4B265DF22}"/>
                </a:ext>
              </a:extLst>
            </p:cNvPr>
            <p:cNvSpPr/>
            <p:nvPr/>
          </p:nvSpPr>
          <p:spPr>
            <a:xfrm rot="5400000">
              <a:off x="1482507" y="3159600"/>
              <a:ext cx="166688" cy="143697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5">
                    <a:lumMod val="25000"/>
                    <a:lumOff val="75000"/>
                  </a:schemeClr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BA779EE5-0CEC-0247-EF05-27AF14A455A7}"/>
                </a:ext>
              </a:extLst>
            </p:cNvPr>
            <p:cNvSpPr/>
            <p:nvPr/>
          </p:nvSpPr>
          <p:spPr>
            <a:xfrm>
              <a:off x="1695182" y="3164983"/>
              <a:ext cx="2072349" cy="1717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r>
                <a:rPr lang="en-AU" sz="1050" b="1" dirty="0">
                  <a:solidFill>
                    <a:schemeClr val="accent2"/>
                  </a:solidFill>
                  <a:latin typeface="Arial Black" panose="020B0A04020102020204" pitchFamily="34" charset="0"/>
                </a:rPr>
                <a:t>DESIGN DEVELOPMENT</a:t>
              </a:r>
            </a:p>
            <a:p>
              <a:endParaRPr lang="en-AU" sz="1050" b="1" dirty="0">
                <a:solidFill>
                  <a:schemeClr val="accent2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9A0866AB-5C7F-334C-1528-6ED5138A85A3}"/>
                </a:ext>
              </a:extLst>
            </p:cNvPr>
            <p:cNvGrpSpPr/>
            <p:nvPr/>
          </p:nvGrpSpPr>
          <p:grpSpPr>
            <a:xfrm>
              <a:off x="4391419" y="3060489"/>
              <a:ext cx="2103438" cy="312420"/>
              <a:chOff x="3640183" y="3699057"/>
              <a:chExt cx="2103438" cy="312420"/>
            </a:xfrm>
          </p:grpSpPr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FB69298A-E33A-C29B-5951-F1655D55E632}"/>
                  </a:ext>
                </a:extLst>
              </p:cNvPr>
              <p:cNvSpPr/>
              <p:nvPr/>
            </p:nvSpPr>
            <p:spPr>
              <a:xfrm rot="5400000">
                <a:off x="3695503" y="3803676"/>
                <a:ext cx="166688" cy="143697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accent5">
                      <a:lumMod val="25000"/>
                      <a:lumOff val="75000"/>
                    </a:schemeClr>
                  </a:solidFill>
                </a:endParaRPr>
              </a:p>
            </p:txBody>
          </p:sp>
          <p:sp>
            <p:nvSpPr>
              <p:cNvPr id="83" name="Rectangle: Top Corners Rounded 82">
                <a:extLst>
                  <a:ext uri="{FF2B5EF4-FFF2-40B4-BE49-F238E27FC236}">
                    <a16:creationId xmlns:a16="http://schemas.microsoft.com/office/drawing/2014/main" id="{F7537CF5-9BC1-E01D-AC5F-FFE84ABD9103}"/>
                  </a:ext>
                </a:extLst>
              </p:cNvPr>
              <p:cNvSpPr/>
              <p:nvPr/>
            </p:nvSpPr>
            <p:spPr>
              <a:xfrm rot="10800000">
                <a:off x="3640183" y="3699057"/>
                <a:ext cx="2103438" cy="312420"/>
              </a:xfrm>
              <a:prstGeom prst="round2SameRect">
                <a:avLst>
                  <a:gd name="adj1" fmla="val 13897"/>
                  <a:gd name="adj2" fmla="val 0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AU" b="1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12B37137-A0CC-242F-C5C7-12B697C044B9}"/>
                  </a:ext>
                </a:extLst>
              </p:cNvPr>
              <p:cNvSpPr/>
              <p:nvPr/>
            </p:nvSpPr>
            <p:spPr>
              <a:xfrm>
                <a:off x="3917511" y="3803552"/>
                <a:ext cx="721203" cy="14424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r>
                  <a:rPr lang="en-AU" sz="1050" b="1">
                    <a:solidFill>
                      <a:schemeClr val="accent1"/>
                    </a:solidFill>
                    <a:latin typeface="Arial Black" panose="020B0A04020102020204" pitchFamily="34" charset="0"/>
                  </a:rPr>
                  <a:t>BUILD</a:t>
                </a:r>
              </a:p>
            </p:txBody>
          </p:sp>
          <p:pic>
            <p:nvPicPr>
              <p:cNvPr id="86" name="Graphic 168">
                <a:extLst>
                  <a:ext uri="{FF2B5EF4-FFF2-40B4-BE49-F238E27FC236}">
                    <a16:creationId xmlns:a16="http://schemas.microsoft.com/office/drawing/2014/main" id="{402678CC-6547-51DE-4060-42D1E4A107B6}"/>
                  </a:ext>
                </a:extLst>
              </p:cNvPr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414454" y="3739031"/>
                <a:ext cx="240113" cy="240113"/>
              </a:xfrm>
              <a:prstGeom prst="rect">
                <a:avLst/>
              </a:prstGeom>
            </p:spPr>
          </p:pic>
        </p:grp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9419C5C-E18B-29C5-01BA-F85E3679967C}"/>
                </a:ext>
              </a:extLst>
            </p:cNvPr>
            <p:cNvCxnSpPr>
              <a:cxnSpLocks/>
            </p:cNvCxnSpPr>
            <p:nvPr/>
          </p:nvCxnSpPr>
          <p:spPr>
            <a:xfrm>
              <a:off x="257294" y="2904331"/>
              <a:ext cx="1000355" cy="0"/>
            </a:xfrm>
            <a:prstGeom prst="straightConnector1">
              <a:avLst/>
            </a:prstGeom>
            <a:ln>
              <a:solidFill>
                <a:srgbClr val="97C8C9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642B0604-2686-43D0-40C0-562E56CA439C}"/>
                </a:ext>
              </a:extLst>
            </p:cNvPr>
            <p:cNvCxnSpPr>
              <a:cxnSpLocks/>
            </p:cNvCxnSpPr>
            <p:nvPr/>
          </p:nvCxnSpPr>
          <p:spPr>
            <a:xfrm>
              <a:off x="1420829" y="2904331"/>
              <a:ext cx="2887011" cy="0"/>
            </a:xfrm>
            <a:prstGeom prst="straightConnector1">
              <a:avLst/>
            </a:prstGeom>
            <a:ln>
              <a:solidFill>
                <a:srgbClr val="E9BF93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3182825B-4277-F871-D006-4663DD922A24}"/>
                </a:ext>
              </a:extLst>
            </p:cNvPr>
            <p:cNvCxnSpPr>
              <a:cxnSpLocks/>
            </p:cNvCxnSpPr>
            <p:nvPr/>
          </p:nvCxnSpPr>
          <p:spPr>
            <a:xfrm>
              <a:off x="4429197" y="2904331"/>
              <a:ext cx="4250546" cy="0"/>
            </a:xfrm>
            <a:prstGeom prst="straightConnector1">
              <a:avLst/>
            </a:prstGeom>
            <a:ln>
              <a:solidFill>
                <a:srgbClr val="E8CDC8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3BB3F0EE-84DC-715B-731F-97E3476E5CBA}"/>
                </a:ext>
              </a:extLst>
            </p:cNvPr>
            <p:cNvGrpSpPr/>
            <p:nvPr/>
          </p:nvGrpSpPr>
          <p:grpSpPr>
            <a:xfrm>
              <a:off x="8738512" y="3060489"/>
              <a:ext cx="1093392" cy="312420"/>
              <a:chOff x="5827134" y="3655522"/>
              <a:chExt cx="1093392" cy="312420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1675F71D-3E46-FDAC-DAE9-7B7424D942B4}"/>
                  </a:ext>
                </a:extLst>
              </p:cNvPr>
              <p:cNvGrpSpPr/>
              <p:nvPr/>
            </p:nvGrpSpPr>
            <p:grpSpPr>
              <a:xfrm>
                <a:off x="5827134" y="3655522"/>
                <a:ext cx="1093392" cy="312420"/>
                <a:chOff x="5148355" y="3644709"/>
                <a:chExt cx="1863795" cy="312420"/>
              </a:xfrm>
            </p:grpSpPr>
            <p:sp>
              <p:nvSpPr>
                <p:cNvPr id="125" name="Rectangle: Top Corners Rounded 124">
                  <a:extLst>
                    <a:ext uri="{FF2B5EF4-FFF2-40B4-BE49-F238E27FC236}">
                      <a16:creationId xmlns:a16="http://schemas.microsoft.com/office/drawing/2014/main" id="{6E20B5D2-8F13-5CCE-3BF0-BA0AB49BFCF4}"/>
                    </a:ext>
                  </a:extLst>
                </p:cNvPr>
                <p:cNvSpPr/>
                <p:nvPr/>
              </p:nvSpPr>
              <p:spPr>
                <a:xfrm rot="10800000">
                  <a:off x="5148355" y="3644709"/>
                  <a:ext cx="1863795" cy="312420"/>
                </a:xfrm>
                <a:prstGeom prst="round2SameRect">
                  <a:avLst>
                    <a:gd name="adj1" fmla="val 13897"/>
                    <a:gd name="adj2" fmla="val 0"/>
                  </a:avLst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AU" b="1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2DD89358-F2E8-3DAC-158E-1C7995784DFC}"/>
                    </a:ext>
                  </a:extLst>
                </p:cNvPr>
                <p:cNvSpPr/>
                <p:nvPr/>
              </p:nvSpPr>
              <p:spPr>
                <a:xfrm>
                  <a:off x="5560186" y="3749204"/>
                  <a:ext cx="1440352" cy="14424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/>
                <a:p>
                  <a:r>
                    <a:rPr lang="en-AU" sz="1050" b="1">
                      <a:solidFill>
                        <a:schemeClr val="accent1"/>
                      </a:solidFill>
                      <a:latin typeface="Arial Black" panose="020B0A04020102020204" pitchFamily="34" charset="0"/>
                    </a:rPr>
                    <a:t>OPEN</a:t>
                  </a:r>
                </a:p>
              </p:txBody>
            </p:sp>
          </p:grpSp>
          <p:sp>
            <p:nvSpPr>
              <p:cNvPr id="123" name="Isosceles Triangle 122">
                <a:extLst>
                  <a:ext uri="{FF2B5EF4-FFF2-40B4-BE49-F238E27FC236}">
                    <a16:creationId xmlns:a16="http://schemas.microsoft.com/office/drawing/2014/main" id="{4051DFC1-9521-6923-BED7-A1E9FCC9F35B}"/>
                  </a:ext>
                </a:extLst>
              </p:cNvPr>
              <p:cNvSpPr/>
              <p:nvPr/>
            </p:nvSpPr>
            <p:spPr>
              <a:xfrm rot="5400000">
                <a:off x="5884628" y="3759429"/>
                <a:ext cx="166688" cy="143697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accent5">
                      <a:lumMod val="25000"/>
                      <a:lumOff val="75000"/>
                    </a:schemeClr>
                  </a:solidFill>
                </a:endParaRPr>
              </a:p>
            </p:txBody>
          </p:sp>
          <p:pic>
            <p:nvPicPr>
              <p:cNvPr id="124" name="Graphic 168">
                <a:extLst>
                  <a:ext uri="{FF2B5EF4-FFF2-40B4-BE49-F238E27FC236}">
                    <a16:creationId xmlns:a16="http://schemas.microsoft.com/office/drawing/2014/main" id="{1F9251B1-2C98-9CAD-137C-086C9F39B489}"/>
                  </a:ext>
                </a:extLst>
              </p:cNvPr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603932" y="3691675"/>
                <a:ext cx="240113" cy="240113"/>
              </a:xfrm>
              <a:prstGeom prst="rect">
                <a:avLst/>
              </a:prstGeom>
            </p:spPr>
          </p:pic>
        </p:grp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51D24BA7-8D91-7B03-838A-953E79E24DEB}"/>
                </a:ext>
              </a:extLst>
            </p:cNvPr>
            <p:cNvCxnSpPr>
              <a:cxnSpLocks/>
            </p:cNvCxnSpPr>
            <p:nvPr/>
          </p:nvCxnSpPr>
          <p:spPr>
            <a:xfrm>
              <a:off x="8807501" y="2904331"/>
              <a:ext cx="1593972" cy="0"/>
            </a:xfrm>
            <a:prstGeom prst="straightConnector1">
              <a:avLst/>
            </a:prstGeom>
            <a:ln>
              <a:solidFill>
                <a:srgbClr val="E8CDC8"/>
              </a:solidFill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523244C-A6AB-DEE1-5321-9C3E2A3B6E9D}"/>
                </a:ext>
              </a:extLst>
            </p:cNvPr>
            <p:cNvSpPr/>
            <p:nvPr/>
          </p:nvSpPr>
          <p:spPr>
            <a:xfrm>
              <a:off x="944642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E31D6D55-894C-E9C7-EB05-CEC2F4155BFF}"/>
                </a:ext>
              </a:extLst>
            </p:cNvPr>
            <p:cNvSpPr/>
            <p:nvPr/>
          </p:nvSpPr>
          <p:spPr>
            <a:xfrm>
              <a:off x="1322264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86F42446-454B-264D-8330-0B7E88495297}"/>
                </a:ext>
              </a:extLst>
            </p:cNvPr>
            <p:cNvSpPr/>
            <p:nvPr/>
          </p:nvSpPr>
          <p:spPr>
            <a:xfrm>
              <a:off x="2211860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02EC20AD-8A14-83E6-98C1-87F2488A5DF2}"/>
                </a:ext>
              </a:extLst>
            </p:cNvPr>
            <p:cNvSpPr/>
            <p:nvPr/>
          </p:nvSpPr>
          <p:spPr>
            <a:xfrm>
              <a:off x="9589024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23C6B7D-52A4-B94C-911F-ABD15E90D9BC}"/>
                </a:ext>
              </a:extLst>
            </p:cNvPr>
            <p:cNvSpPr/>
            <p:nvPr/>
          </p:nvSpPr>
          <p:spPr>
            <a:xfrm>
              <a:off x="3218074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BBD1DF6-E886-7226-43EB-CB43A860C6A3}"/>
                </a:ext>
              </a:extLst>
            </p:cNvPr>
            <p:cNvSpPr/>
            <p:nvPr/>
          </p:nvSpPr>
          <p:spPr>
            <a:xfrm>
              <a:off x="3582696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4B29263F-7B24-8DAC-2174-8CC30A90BBCB}"/>
                </a:ext>
              </a:extLst>
            </p:cNvPr>
            <p:cNvSpPr/>
            <p:nvPr/>
          </p:nvSpPr>
          <p:spPr>
            <a:xfrm>
              <a:off x="3947318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C455BD1C-9BC2-926C-1080-EB837200AA0C}"/>
                </a:ext>
              </a:extLst>
            </p:cNvPr>
            <p:cNvSpPr/>
            <p:nvPr/>
          </p:nvSpPr>
          <p:spPr>
            <a:xfrm>
              <a:off x="4311940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B967FD49-2055-4AB0-9066-D75635055EC1}"/>
                </a:ext>
              </a:extLst>
            </p:cNvPr>
            <p:cNvSpPr/>
            <p:nvPr/>
          </p:nvSpPr>
          <p:spPr>
            <a:xfrm>
              <a:off x="4676561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04112484-28DA-1B99-E976-FF422E2E97AB}"/>
                </a:ext>
              </a:extLst>
            </p:cNvPr>
            <p:cNvSpPr/>
            <p:nvPr/>
          </p:nvSpPr>
          <p:spPr>
            <a:xfrm>
              <a:off x="6752140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5B910A1B-49C3-102B-73C2-1243945A3331}"/>
                </a:ext>
              </a:extLst>
            </p:cNvPr>
            <p:cNvSpPr/>
            <p:nvPr/>
          </p:nvSpPr>
          <p:spPr>
            <a:xfrm>
              <a:off x="8514452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88F3E9F0-7A50-6CEC-32A5-90D0BB571F9A}"/>
                </a:ext>
              </a:extLst>
            </p:cNvPr>
            <p:cNvSpPr/>
            <p:nvPr/>
          </p:nvSpPr>
          <p:spPr>
            <a:xfrm>
              <a:off x="10127571" y="2488562"/>
              <a:ext cx="330582" cy="3124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900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78E09B0-BBB8-D8AC-F7C2-5E09733D6C01}"/>
              </a:ext>
            </a:extLst>
          </p:cNvPr>
          <p:cNvGrpSpPr/>
          <p:nvPr/>
        </p:nvGrpSpPr>
        <p:grpSpPr>
          <a:xfrm>
            <a:off x="60015" y="1956483"/>
            <a:ext cx="850139" cy="797625"/>
            <a:chOff x="191592" y="1956483"/>
            <a:chExt cx="850139" cy="79762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96FCDF6-2215-3E4C-9645-AAF2FAF065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227" y="2089237"/>
              <a:ext cx="0" cy="664871"/>
            </a:xfrm>
            <a:prstGeom prst="line">
              <a:avLst/>
            </a:prstGeom>
            <a:ln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919E061-CCB6-3D3D-ECC8-72D356717B9B}"/>
                </a:ext>
              </a:extLst>
            </p:cNvPr>
            <p:cNvSpPr/>
            <p:nvPr/>
          </p:nvSpPr>
          <p:spPr>
            <a:xfrm>
              <a:off x="191592" y="1956483"/>
              <a:ext cx="850139" cy="10184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800" dirty="0">
                  <a:solidFill>
                    <a:schemeClr val="tx2"/>
                  </a:solidFill>
                </a:rPr>
                <a:t>We are here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66F12C0-7891-F789-C230-EB77BC0B023F}"/>
              </a:ext>
            </a:extLst>
          </p:cNvPr>
          <p:cNvSpPr txBox="1"/>
          <p:nvPr/>
        </p:nvSpPr>
        <p:spPr>
          <a:xfrm>
            <a:off x="9277054" y="1691274"/>
            <a:ext cx="139586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800" dirty="0">
                <a:solidFill>
                  <a:schemeClr val="tx1"/>
                </a:solidFill>
              </a:rPr>
              <a:t>Milestones: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Submit Stage 1 Grant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Invite to Stage 2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Council Support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Submit Stage 2 Grant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Grant Approved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 err="1"/>
              <a:t>PlanSA</a:t>
            </a:r>
            <a:r>
              <a:rPr lang="en-AU" sz="800" dirty="0"/>
              <a:t> approvals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Contractor Award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Construction starts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50% construction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Practical Completion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Occupation Cert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800" dirty="0"/>
              <a:t>ESB Approval</a:t>
            </a:r>
          </a:p>
        </p:txBody>
      </p:sp>
      <p:sp>
        <p:nvSpPr>
          <p:cNvPr id="28" name="Speech Bubble: Rectangle with Corners Rounded 27">
            <a:extLst>
              <a:ext uri="{FF2B5EF4-FFF2-40B4-BE49-F238E27FC236}">
                <a16:creationId xmlns:a16="http://schemas.microsoft.com/office/drawing/2014/main" id="{0F0002B5-E34B-E0B3-F4E4-FBECDDA03D07}"/>
              </a:ext>
            </a:extLst>
          </p:cNvPr>
          <p:cNvSpPr/>
          <p:nvPr/>
        </p:nvSpPr>
        <p:spPr>
          <a:xfrm>
            <a:off x="7724660" y="67761"/>
            <a:ext cx="1465755" cy="528362"/>
          </a:xfrm>
          <a:prstGeom prst="wedgeRoundRectCallout">
            <a:avLst>
              <a:gd name="adj1" fmla="val -24510"/>
              <a:gd name="adj2" fmla="val 77866"/>
              <a:gd name="adj3" fmla="val 16667"/>
            </a:avLst>
          </a:prstGeom>
          <a:solidFill>
            <a:schemeClr val="bg1">
              <a:lumMod val="85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900" i="1" dirty="0">
                <a:solidFill>
                  <a:schemeClr val="tx1"/>
                </a:solidFill>
              </a:rPr>
              <a:t>Change colour of each of the 4 circles to match your situation for the month.</a:t>
            </a:r>
          </a:p>
        </p:txBody>
      </p:sp>
    </p:spTree>
    <p:extLst>
      <p:ext uri="{BB962C8B-B14F-4D97-AF65-F5344CB8AC3E}">
        <p14:creationId xmlns:p14="http://schemas.microsoft.com/office/powerpoint/2010/main" val="26014689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dnancarrow\AppData\Local\Templafy\AddIns\PowerPointVsto\streamline-layers--design--140x140.sv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dnancarrow\AppData\Local\Templafy\AddIns\PowerPointVsto\streamline-toys-building--family-babies-kids--140x140.sv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dnancarrow\AppData\Local\Templafy\AddIns\PowerPointVsto\streamline-toys-building--family-babies-kids--140x140.sv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dnancarrow\AppData\Local\Templafy\AddIns\PowerPointVsto\streamline-design-tool-shape--design--140x140.svg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C74227"/>
      </a:dk2>
      <a:lt2>
        <a:srgbClr val="FEF3E7"/>
      </a:lt2>
      <a:accent1>
        <a:srgbClr val="C74227"/>
      </a:accent1>
      <a:accent2>
        <a:srgbClr val="D48028"/>
      </a:accent2>
      <a:accent3>
        <a:srgbClr val="F177AE"/>
      </a:accent3>
      <a:accent4>
        <a:srgbClr val="FEF3E7"/>
      </a:accent4>
      <a:accent5>
        <a:srgbClr val="164445"/>
      </a:accent5>
      <a:accent6>
        <a:srgbClr val="000000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7F6DE8A82F5C4D9EC76C76B001C10D" ma:contentTypeVersion="17" ma:contentTypeDescription="Create a new document." ma:contentTypeScope="" ma:versionID="75fa942083c273953b8ba3525025aa04">
  <xsd:schema xmlns:xsd="http://www.w3.org/2001/XMLSchema" xmlns:xs="http://www.w3.org/2001/XMLSchema" xmlns:p="http://schemas.microsoft.com/office/2006/metadata/properties" xmlns:ns2="dcae793d-d963-4025-b387-037da17890f3" xmlns:ns3="17ded113-f0a7-4f7c-9060-9572103f7dca" xmlns:ns4="http://schemas.microsoft.com/sharepoint/v4" targetNamespace="http://schemas.microsoft.com/office/2006/metadata/properties" ma:root="true" ma:fieldsID="c12da6d8cf1a1c1739615ef8bb331471" ns2:_="" ns3:_="" ns4:_="">
    <xsd:import namespace="dcae793d-d963-4025-b387-037da17890f3"/>
    <xsd:import namespace="17ded113-f0a7-4f7c-9060-9572103f7dc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ummary" minOccurs="0"/>
                <xsd:element ref="ns2:MediaServiceLocation" minOccurs="0"/>
                <xsd:element ref="ns2:MediaLengthInSecond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e793d-d963-4025-b387-037da17890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e6689ef-ec6c-48c7-abc7-2160df37b9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Summary" ma:index="21" nillable="true" ma:displayName="Summary" ma:description="Summarise the item e.g. expected folder contents, purpose of a document." ma:format="Dropdown" ma:internalName="Summary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ed113-f0a7-4f7c-9060-9572103f7dc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7d35bc6-5139-4727-8ebe-7dce6da6ebea}" ma:internalName="TaxCatchAll" ma:showField="CatchAllData" ma:web="17ded113-f0a7-4f7c-9060-9572103f7d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ded113-f0a7-4f7c-9060-9572103f7dca" xsi:nil="true"/>
    <lcf76f155ced4ddcb4097134ff3c332f xmlns="dcae793d-d963-4025-b387-037da17890f3">
      <Terms xmlns="http://schemas.microsoft.com/office/infopath/2007/PartnerControls"/>
    </lcf76f155ced4ddcb4097134ff3c332f>
    <IconOverlay xmlns="http://schemas.microsoft.com/sharepoint/v4" xsi:nil="true"/>
    <Summary xmlns="dcae793d-d963-4025-b387-037da17890f3" xsi:nil="true"/>
  </documentManagement>
</p:properties>
</file>

<file path=customXml/itemProps1.xml><?xml version="1.0" encoding="utf-8"?>
<ds:datastoreItem xmlns:ds="http://schemas.openxmlformats.org/officeDocument/2006/customXml" ds:itemID="{197F191B-AC48-4066-9FF0-492630EF87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E7C3AE-E224-4F85-8408-515F35DAC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e793d-d963-4025-b387-037da17890f3"/>
    <ds:schemaRef ds:uri="17ded113-f0a7-4f7c-9060-9572103f7dca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E0605B-2BF4-4B31-BC85-604B0328F507}">
  <ds:schemaRefs>
    <ds:schemaRef ds:uri="http://purl.org/dc/elements/1.1/"/>
    <ds:schemaRef ds:uri="http://schemas.microsoft.com/office/2006/metadata/properties"/>
    <ds:schemaRef ds:uri="http://purl.org/dc/terms/"/>
    <ds:schemaRef ds:uri="17ded113-f0a7-4f7c-9060-9572103f7dca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sharepoint/v4"/>
    <ds:schemaRef ds:uri="dcae793d-d963-4025-b387-037da17890f3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bda528f7-fca9-432f-bc98-bd7e90d40906}" enabled="0" method="" siteId="{bda528f7-fca9-432f-bc98-bd7e90d40906}" removed="1"/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288</Words>
  <Application>Microsoft Office PowerPoint</Application>
  <PresentationFormat>Custom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Arial Black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Schilling</dc:creator>
  <cp:lastModifiedBy>Penman, Amy (Education)</cp:lastModifiedBy>
  <cp:revision>3</cp:revision>
  <dcterms:created xsi:type="dcterms:W3CDTF">2024-05-08T03:13:18Z</dcterms:created>
  <dcterms:modified xsi:type="dcterms:W3CDTF">2025-03-03T03:22:19Z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Theme:3</vt:lpwstr>
  </property>
  <property fmtid="{D5CDD505-2E9C-101B-9397-08002B2CF9AE}" pid="3" name="ClassificationContentMarkingHeaderText">
    <vt:lpwstr>OFFICIAL</vt:lpwstr>
  </property>
  <property fmtid="{D5CDD505-2E9C-101B-9397-08002B2CF9AE}" pid="4" name="MediaServiceImageTags">
    <vt:lpwstr/>
  </property>
  <property fmtid="{D5CDD505-2E9C-101B-9397-08002B2CF9AE}" pid="5" name="ContentTypeId">
    <vt:lpwstr>0x0101006D7F6DE8A82F5C4D9EC76C76B001C10D</vt:lpwstr>
  </property>
</Properties>
</file>